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9" r:id="rId5"/>
    <p:sldId id="306" r:id="rId6"/>
    <p:sldId id="292" r:id="rId7"/>
    <p:sldId id="311" r:id="rId8"/>
    <p:sldId id="312" r:id="rId9"/>
    <p:sldId id="296" r:id="rId10"/>
    <p:sldId id="314" r:id="rId11"/>
    <p:sldId id="297" r:id="rId12"/>
    <p:sldId id="31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0FE50-88D1-1B81-AE70-CB4827539E16}" v="2322" dt="2023-11-17T21:25:57.019"/>
    <p1510:client id="{68BFF1FA-6838-4788-832B-51C81EDE0483}" v="1" dt="2021-09-16T01:27:27.513"/>
    <p1510:client id="{B4A8125A-EB82-AE48-6721-05794573FF59}" v="49" dt="2023-11-17T21:21:51.4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17T21:06:28.52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9832 6064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17T21:07:43.68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12774 7377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1-17T21:07:44.04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8202 6255 16383 0 0,'0'0'0'0'0</inkml:trace>
</inkml:ink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Item Title</a:t>
            </a:r>
            <a:endParaRPr lang="en-ZA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customXml" Target="../ink/ink3.xml"/><Relationship Id="rId4" Type="http://schemas.openxmlformats.org/officeDocument/2006/relationships/customXml" Target="../ink/ink2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0181" y="3080502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/>
              <a:t>Marketing Analytics- </a:t>
            </a:r>
            <a:br>
              <a:rPr lang="en-US" sz="3400" dirty="0"/>
            </a:br>
            <a:r>
              <a:rPr lang="en-US" sz="3400" dirty="0"/>
              <a:t>RFM Analysis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48074F1-41EF-E5C3-6BB8-70750CE12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Placeholder 10" descr="RFM analysis: Use for Better Customer Segmentation | NotifyVisitors">
            <a:extLst>
              <a:ext uri="{FF2B5EF4-FFF2-40B4-BE49-F238E27FC236}">
                <a16:creationId xmlns:a16="http://schemas.microsoft.com/office/drawing/2014/main" id="{90556029-8265-9815-8B7C-48D88FAEECE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t="3062" r="4" b="4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2200"/>
            </a:br>
            <a:r>
              <a:rPr lang="en-US" sz="2200" b="1"/>
              <a:t>Segment the "Purchases" dataset based on Recency, Frequency, and Monetary scores, and provide targeted marketing recommendations for the identified customer segments.</a:t>
            </a:r>
            <a:endParaRPr lang="en-US"/>
          </a:p>
        </p:txBody>
      </p:sp>
      <p:pic>
        <p:nvPicPr>
          <p:cNvPr id="8" name="Picture Placeholder 7" descr="Dataset - Free networking icons">
            <a:extLst>
              <a:ext uri="{FF2B5EF4-FFF2-40B4-BE49-F238E27FC236}">
                <a16:creationId xmlns:a16="http://schemas.microsoft.com/office/drawing/2014/main" id="{C0CDA5AC-5F7E-F178-5D8F-B80F32A7874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108" r="1108"/>
          <a:stretch/>
        </p:blipFill>
        <p:spPr>
          <a:xfrm>
            <a:off x="6101414" y="640080"/>
            <a:ext cx="5454235" cy="557784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sp>
        <p:nvSpPr>
          <p:cNvPr id="74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/>
          </p:cNvSpPr>
          <p:nvPr/>
        </p:nvSpPr>
        <p:spPr>
          <a:xfrm>
            <a:off x="10013419" y="4650866"/>
            <a:ext cx="1527623" cy="203329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fld id="{B5CEABB6-07DC-46E8-9B57-56EC44A396E5}" type="slidenum"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502920"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835543F-3102-874E-358A-791D42BB362D}"/>
              </a:ext>
            </a:extLst>
          </p:cNvPr>
          <p:cNvSpPr txBox="1"/>
          <p:nvPr/>
        </p:nvSpPr>
        <p:spPr>
          <a:xfrm>
            <a:off x="4390283" y="921442"/>
            <a:ext cx="68779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defTabSz="502920">
              <a:spcAft>
                <a:spcPts val="600"/>
              </a:spcAft>
            </a:pPr>
            <a:r>
              <a:rPr lang="en-US" u="sng" kern="1200" spc="65">
                <a:latin typeface="Glacial Indifference Bold"/>
                <a:ea typeface="+mn-ea"/>
                <a:cs typeface="+mn-cs"/>
              </a:rPr>
              <a:t>Transaction Details of the Retail Shop from 2005 – 2015</a:t>
            </a:r>
            <a:endParaRPr lang="en-US" u="sng" spc="119">
              <a:latin typeface="Glacial Indifference Bold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586D52A-7A4F-13C8-783A-126C337DD11D}"/>
              </a:ext>
            </a:extLst>
          </p:cNvPr>
          <p:cNvSpPr txBox="1"/>
          <p:nvPr/>
        </p:nvSpPr>
        <p:spPr>
          <a:xfrm>
            <a:off x="4707853" y="1796433"/>
            <a:ext cx="3808981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 defTabSz="502920">
              <a:spcAft>
                <a:spcPts val="600"/>
              </a:spcAft>
            </a:pPr>
            <a:r>
              <a:rPr lang="en-US" sz="2000" b="1" kern="1200" spc="65">
                <a:latin typeface="Glacial Indifference Bold"/>
                <a:ea typeface="+mn-ea"/>
                <a:cs typeface="+mn-cs"/>
              </a:rPr>
              <a:t>No of Transactions: 51243</a:t>
            </a:r>
            <a:endParaRPr lang="en-US" sz="2000" b="1" kern="1200" spc="65">
              <a:latin typeface="Glacial Indifference Bold"/>
            </a:endParaRPr>
          </a:p>
          <a:p>
            <a:pPr algn="just" defTabSz="502920">
              <a:spcAft>
                <a:spcPts val="600"/>
              </a:spcAft>
            </a:pPr>
            <a:r>
              <a:rPr lang="en-US" sz="2000" b="1" kern="1200" spc="65">
                <a:latin typeface="Glacial Indifference Bold"/>
                <a:ea typeface="+mn-ea"/>
                <a:cs typeface="+mn-cs"/>
              </a:rPr>
              <a:t>No of features: 3</a:t>
            </a:r>
            <a:endParaRPr lang="en-US" sz="2000" b="1" spc="119">
              <a:latin typeface="Glacial Indifference Bold"/>
            </a:endParaRP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DBC9B775-6B47-B1A7-31B0-A6DB17949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183" y="3356442"/>
            <a:ext cx="4761994" cy="2871352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447EC06-12A9-8B19-D66E-A62EBFF91C5E}"/>
              </a:ext>
            </a:extLst>
          </p:cNvPr>
          <p:cNvSpPr txBox="1"/>
          <p:nvPr/>
        </p:nvSpPr>
        <p:spPr>
          <a:xfrm>
            <a:off x="4543984" y="3078816"/>
            <a:ext cx="242887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Variables in the dataset</a:t>
            </a:r>
          </a:p>
          <a:p>
            <a:endParaRPr lang="en-US" b="1"/>
          </a:p>
          <a:p>
            <a:r>
              <a:rPr lang="en-US" b="1"/>
              <a:t>Customer ID</a:t>
            </a:r>
          </a:p>
          <a:p>
            <a:r>
              <a:rPr lang="en-US" b="1"/>
              <a:t>Bill Amount</a:t>
            </a:r>
          </a:p>
          <a:p>
            <a:r>
              <a:rPr lang="en-US" b="1"/>
              <a:t>Transaction Date</a:t>
            </a:r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Hierarchical Clustering Segments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15">
            <a:extLst>
              <a:ext uri="{FF2B5EF4-FFF2-40B4-BE49-F238E27FC236}">
                <a16:creationId xmlns:a16="http://schemas.microsoft.com/office/drawing/2014/main" id="{747DECD5-9B03-EA57-1632-ECFF12C07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/>
              <a:t>As per the transformed data we have 9 clusters which are given through recency, frequency and monetary.</a:t>
            </a:r>
          </a:p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/>
              <a:t>We see the number of customers in each cluster </a:t>
            </a:r>
          </a:p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11D993C0-56EA-9758-6C61-15F175FE4C70}"/>
              </a:ext>
            </a:extLst>
          </p:cNvPr>
          <p:cNvPicPr>
            <a:picLocks noGrp="1" noChangeAspect="1"/>
          </p:cNvPicPr>
          <p:nvPr>
            <p:ph idx="15"/>
          </p:nvPr>
        </p:nvPicPr>
        <p:blipFill>
          <a:blip r:embed="rId2"/>
          <a:stretch>
            <a:fillRect/>
          </a:stretch>
        </p:blipFill>
        <p:spPr>
          <a:xfrm>
            <a:off x="4654296" y="2212220"/>
            <a:ext cx="6903720" cy="243356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RFM Score Calculation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0" y="2002536"/>
            <a:ext cx="4114800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100"/>
              <a:pPr>
                <a:spcAft>
                  <a:spcPts val="600"/>
                </a:spcAft>
              </a:pPr>
              <a:t>5</a:t>
            </a:fld>
            <a:endParaRPr lang="en-US" sz="110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A7185B3A-565B-E022-6B7D-7ED2F5E7C66A}"/>
              </a:ext>
            </a:extLst>
          </p:cNvPr>
          <p:cNvGraphicFramePr>
            <a:graphicFrameLocks noGrp="1"/>
          </p:cNvGraphicFramePr>
          <p:nvPr/>
        </p:nvGraphicFramePr>
        <p:xfrm>
          <a:off x="4502428" y="2542304"/>
          <a:ext cx="7225751" cy="17733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341">
                  <a:extLst>
                    <a:ext uri="{9D8B030D-6E8A-4147-A177-3AD203B41FA5}">
                      <a16:colId xmlns:a16="http://schemas.microsoft.com/office/drawing/2014/main" val="2747747045"/>
                    </a:ext>
                  </a:extLst>
                </a:gridCol>
                <a:gridCol w="1716785">
                  <a:extLst>
                    <a:ext uri="{9D8B030D-6E8A-4147-A177-3AD203B41FA5}">
                      <a16:colId xmlns:a16="http://schemas.microsoft.com/office/drawing/2014/main" val="4135682194"/>
                    </a:ext>
                  </a:extLst>
                </a:gridCol>
                <a:gridCol w="2218840">
                  <a:extLst>
                    <a:ext uri="{9D8B030D-6E8A-4147-A177-3AD203B41FA5}">
                      <a16:colId xmlns:a16="http://schemas.microsoft.com/office/drawing/2014/main" val="3966156258"/>
                    </a:ext>
                  </a:extLst>
                </a:gridCol>
                <a:gridCol w="1716785">
                  <a:extLst>
                    <a:ext uri="{9D8B030D-6E8A-4147-A177-3AD203B41FA5}">
                      <a16:colId xmlns:a16="http://schemas.microsoft.com/office/drawing/2014/main" val="1432698335"/>
                    </a:ext>
                  </a:extLst>
                </a:gridCol>
              </a:tblGrid>
              <a:tr h="443348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entury Schoolbook" panose="02040604050505020304" pitchFamily="18" charset="0"/>
                        </a:rPr>
                        <a:t>Score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entury Schoolbook" panose="02040604050505020304" pitchFamily="18" charset="0"/>
                        </a:rPr>
                        <a:t>1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entury Schoolbook" panose="02040604050505020304" pitchFamily="18" charset="0"/>
                        </a:rPr>
                        <a:t>2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entury Schoolbook" panose="02040604050505020304" pitchFamily="18" charset="0"/>
                        </a:rPr>
                        <a:t>3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70978"/>
                  </a:ext>
                </a:extLst>
              </a:tr>
              <a:tr h="443348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Recency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Day&gt;1095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365&gt;Days&lt;1095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Days&lt;365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210650"/>
                  </a:ext>
                </a:extLst>
              </a:tr>
              <a:tr h="443348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Frequency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1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2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2+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957567"/>
                  </a:ext>
                </a:extLst>
              </a:tr>
              <a:tr h="443348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Monetary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Amount&lt;28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28&lt;Amount&gt;44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Century Schoolbook" panose="02040604050505020304" pitchFamily="18" charset="0"/>
                        </a:rPr>
                        <a:t>Amount&gt;44</a:t>
                      </a:r>
                      <a:endParaRPr lang="en-US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0761" marR="100761" marT="50380" marB="5038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996145"/>
                  </a:ext>
                </a:extLst>
              </a:tr>
            </a:tbl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036328CF-7517-6664-7357-47A81F873800}"/>
              </a:ext>
            </a:extLst>
          </p:cNvPr>
          <p:cNvSpPr txBox="1"/>
          <p:nvPr/>
        </p:nvSpPr>
        <p:spPr>
          <a:xfrm>
            <a:off x="4668371" y="4455459"/>
            <a:ext cx="6934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YAFdJsjyMsM 0"/>
              </a:rPr>
              <a:t>R Score*100 + F Score*10 + M Score= RFM Score</a:t>
            </a:r>
          </a:p>
        </p:txBody>
      </p:sp>
    </p:spTree>
    <p:extLst>
      <p:ext uri="{BB962C8B-B14F-4D97-AF65-F5344CB8AC3E}">
        <p14:creationId xmlns:p14="http://schemas.microsoft.com/office/powerpoint/2010/main" val="2343257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/>
              <a:t>Segments To Target</a:t>
            </a:r>
          </a:p>
        </p:txBody>
      </p:sp>
      <p:pic>
        <p:nvPicPr>
          <p:cNvPr id="72" name="Picture 71" descr="Calculator, pen, compass, money and a paper with graphs printed on it">
            <a:extLst>
              <a:ext uri="{FF2B5EF4-FFF2-40B4-BE49-F238E27FC236}">
                <a16:creationId xmlns:a16="http://schemas.microsoft.com/office/drawing/2014/main" id="{6F350F28-2E7C-E8E7-2116-F8D675232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57" r="28861" b="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3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1F7ADEA-BBC9-FBA9-4680-13CE513A7D59}"/>
              </a:ext>
            </a:extLst>
          </p:cNvPr>
          <p:cNvSpPr txBox="1"/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High Recency , Moderate Frequency and Moderate</a:t>
            </a: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/>
              <a:t>     Monetary: RFM Score= 322 (Newbies)</a:t>
            </a: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/>
              <a:t>Recent visitors who make occasional purchases, spending a substantial amount, and have completed transactions 2.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/>
              <a:t>Total Customers in this segment : 306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2000" b="1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High Recency, High Frequency and High Monetary: RFM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/>
              <a:t>     Score = 333 (Exclusive Elite)</a:t>
            </a:r>
            <a:endParaRPr lang="en-US"/>
          </a:p>
          <a:p>
            <a:pPr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algn="just">
              <a:spcAft>
                <a:spcPts val="600"/>
              </a:spcAft>
            </a:pPr>
            <a:r>
              <a:rPr lang="en-US"/>
              <a:t>Recent visitors are frequent and make high-value purchases, with transactions exceeding 3.</a:t>
            </a:r>
          </a:p>
          <a:p>
            <a:pPr algn="just">
              <a:spcAft>
                <a:spcPts val="600"/>
              </a:spcAft>
            </a:pPr>
            <a:r>
              <a:rPr lang="en-US"/>
              <a:t>Total customers in the segment : 83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/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/>
          </p:cNvSpPr>
          <p:nvPr/>
        </p:nvSpPr>
        <p:spPr>
          <a:xfrm>
            <a:off x="838200" y="3090408"/>
            <a:ext cx="4458459" cy="792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87552">
              <a:spcAft>
                <a:spcPts val="600"/>
              </a:spcAft>
            </a:pPr>
            <a:endParaRPr lang="en-US" sz="1944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848F64AA-5BE2-4280-BEFA-DC288118F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1435FD-F664-EBC9-FECD-928C05B8F2DC}"/>
              </a:ext>
            </a:extLst>
          </p:cNvPr>
          <p:cNvSpPr txBox="1"/>
          <p:nvPr/>
        </p:nvSpPr>
        <p:spPr>
          <a:xfrm>
            <a:off x="505386" y="141307"/>
            <a:ext cx="8856372" cy="15769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latin typeface="+mj-lt"/>
                <a:ea typeface="+mj-ea"/>
                <a:cs typeface="+mj-cs"/>
              </a:rPr>
              <a:t>Marketing Actions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>
              <a:latin typeface="+mj-lt"/>
              <a:ea typeface="+mj-ea"/>
              <a:cs typeface="+mj-cs"/>
            </a:endParaRP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/>
          </p:cNvSpPr>
          <p:nvPr/>
        </p:nvSpPr>
        <p:spPr>
          <a:xfrm>
            <a:off x="838200" y="3090408"/>
            <a:ext cx="4458459" cy="792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87552">
              <a:spcAft>
                <a:spcPts val="600"/>
              </a:spcAft>
            </a:pPr>
            <a:endParaRPr lang="en-US" sz="1944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E39F8-5A27-A559-D9C2-38B6D28FD075}"/>
              </a:ext>
            </a:extLst>
          </p:cNvPr>
          <p:cNvSpPr txBox="1"/>
          <p:nvPr/>
        </p:nvSpPr>
        <p:spPr>
          <a:xfrm>
            <a:off x="798418" y="1961029"/>
            <a:ext cx="4860551" cy="11205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E1E13EA-E8F6-0A28-1AA6-E86D5D72E449}"/>
                  </a:ext>
                </a:extLst>
              </p14:cNvPr>
              <p14:cNvContentPartPr/>
              <p14:nvPr/>
            </p14:nvContentPartPr>
            <p14:xfrm>
              <a:off x="4798919" y="2454087"/>
              <a:ext cx="14007" cy="14007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E1E13EA-E8F6-0A28-1AA6-E86D5D72E4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2576" y="1767744"/>
                <a:ext cx="1400700" cy="140070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31467DDA-9B28-C2BF-662F-EC9A1F498A46}"/>
              </a:ext>
            </a:extLst>
          </p:cNvPr>
          <p:cNvSpPr txBox="1"/>
          <p:nvPr/>
        </p:nvSpPr>
        <p:spPr>
          <a:xfrm>
            <a:off x="344581" y="1756521"/>
            <a:ext cx="410415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Calibri"/>
                <a:ea typeface="Calibri"/>
                <a:cs typeface="Calibri"/>
              </a:rPr>
              <a:t>Newbies</a:t>
            </a:r>
            <a:endParaRPr lang="en-US" sz="2400"/>
          </a:p>
          <a:p>
            <a:pPr marL="285750" indent="-285750">
              <a:buFont typeface="Arial"/>
              <a:buChar char="•"/>
            </a:pPr>
            <a:endParaRPr lang="en-US" sz="24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Exclusive Offers to be given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Discount Offerings on next purchase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Engagement Campaigns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AEFE15E-0A05-6448-851A-52093809DCAE}"/>
                  </a:ext>
                </a:extLst>
              </p14:cNvPr>
              <p14:cNvContentPartPr/>
              <p14:nvPr/>
            </p14:nvContentPartPr>
            <p14:xfrm>
              <a:off x="6356536" y="3148852"/>
              <a:ext cx="14007" cy="14007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AEFE15E-0A05-6448-851A-52093809DCA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70193" y="2448502"/>
                <a:ext cx="1400700" cy="1400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B8A8B34-F2ED-322F-FB0D-B3E5A02B20D9}"/>
                  </a:ext>
                </a:extLst>
              </p14:cNvPr>
              <p14:cNvContentPartPr/>
              <p14:nvPr/>
            </p14:nvContentPartPr>
            <p14:xfrm>
              <a:off x="3936065" y="2554940"/>
              <a:ext cx="14007" cy="14007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B8A8B34-F2ED-322F-FB0D-B3E5A02B20D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5715" y="1854590"/>
                <a:ext cx="1400700" cy="140070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09FE200A-2827-E1D5-D8FA-45670C491961}"/>
              </a:ext>
            </a:extLst>
          </p:cNvPr>
          <p:cNvSpPr txBox="1"/>
          <p:nvPr/>
        </p:nvSpPr>
        <p:spPr>
          <a:xfrm>
            <a:off x="4154581" y="1759324"/>
            <a:ext cx="512669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Calibri"/>
                <a:ea typeface="Calibri"/>
                <a:cs typeface="Calibri"/>
              </a:rPr>
              <a:t>Exclusive Elites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71CA02-0F9D-D3B2-D0FA-337843EF04F8}"/>
              </a:ext>
            </a:extLst>
          </p:cNvPr>
          <p:cNvSpPr txBox="1"/>
          <p:nvPr/>
        </p:nvSpPr>
        <p:spPr>
          <a:xfrm>
            <a:off x="4686861" y="2554941"/>
            <a:ext cx="417699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VIP Access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Personalized Communications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Surprise Gifts or Bonuses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latin typeface="Calibri"/>
                <a:ea typeface="Calibri"/>
                <a:cs typeface="Calibri"/>
              </a:rPr>
              <a:t>Exclusive Loyalty Rewards</a:t>
            </a:r>
          </a:p>
        </p:txBody>
      </p:sp>
      <p:pic>
        <p:nvPicPr>
          <p:cNvPr id="29" name="Picture 28" descr="Social media marketing Digital marketing Mobile Phones Social networking  service, Marketing, gadget, mobile Phone, media png | PNGWing">
            <a:extLst>
              <a:ext uri="{FF2B5EF4-FFF2-40B4-BE49-F238E27FC236}">
                <a16:creationId xmlns:a16="http://schemas.microsoft.com/office/drawing/2014/main" id="{410E262E-ED2B-3CD4-9990-949F92116E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504" y="4387663"/>
            <a:ext cx="2047875" cy="2228850"/>
          </a:xfrm>
          <a:prstGeom prst="rect">
            <a:avLst/>
          </a:prstGeom>
        </p:spPr>
      </p:pic>
      <p:pic>
        <p:nvPicPr>
          <p:cNvPr id="30" name="Picture 29" descr="Conditional discount / bulk discounts for WooCommerce – WordPress plugin |  WordPress.org">
            <a:extLst>
              <a:ext uri="{FF2B5EF4-FFF2-40B4-BE49-F238E27FC236}">
                <a16:creationId xmlns:a16="http://schemas.microsoft.com/office/drawing/2014/main" id="{02F1D15A-3EC3-8CC2-ACD7-C63F584506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9021" y="4419918"/>
            <a:ext cx="2143125" cy="2143125"/>
          </a:xfrm>
          <a:prstGeom prst="rect">
            <a:avLst/>
          </a:prstGeom>
        </p:spPr>
      </p:pic>
      <p:pic>
        <p:nvPicPr>
          <p:cNvPr id="31" name="Picture 30" descr="Surprise Gift Images - Free Download on Freepik">
            <a:extLst>
              <a:ext uri="{FF2B5EF4-FFF2-40B4-BE49-F238E27FC236}">
                <a16:creationId xmlns:a16="http://schemas.microsoft.com/office/drawing/2014/main" id="{D5CBFE2F-E3A1-9C10-6BD0-F704CAC6CE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19321" y="739027"/>
            <a:ext cx="3172387" cy="3149975"/>
          </a:xfrm>
          <a:prstGeom prst="rect">
            <a:avLst/>
          </a:prstGeom>
        </p:spPr>
      </p:pic>
      <p:pic>
        <p:nvPicPr>
          <p:cNvPr id="32" name="Picture 31" descr="VIP Access | Harare">
            <a:extLst>
              <a:ext uri="{FF2B5EF4-FFF2-40B4-BE49-F238E27FC236}">
                <a16:creationId xmlns:a16="http://schemas.microsoft.com/office/drawing/2014/main" id="{B1599CC9-52E5-7908-C653-4B964D6B7F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4765" y="4501122"/>
            <a:ext cx="254317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0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person&amp;#39;s profile&#10;&#10;Description automatically generated">
            <a:extLst>
              <a:ext uri="{FF2B5EF4-FFF2-40B4-BE49-F238E27FC236}">
                <a16:creationId xmlns:a16="http://schemas.microsoft.com/office/drawing/2014/main" id="{DF218380-7F25-A328-716B-132F1C6C6C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" b="1471"/>
          <a:stretch/>
        </p:blipFill>
        <p:spPr>
          <a:xfrm>
            <a:off x="20" y="1282"/>
            <a:ext cx="12191980" cy="6856718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C5172-2830-B54F-6BD2-ED1634C1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B34D-062B-8F10-6B5E-36341E45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person&#10;&#10;Description automatically generated">
            <a:extLst>
              <a:ext uri="{FF2B5EF4-FFF2-40B4-BE49-F238E27FC236}">
                <a16:creationId xmlns:a16="http://schemas.microsoft.com/office/drawing/2014/main" id="{BEC4B563-CA6B-6EDD-3B25-385CF84FF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39" y="643467"/>
            <a:ext cx="10353349" cy="5571065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55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40516B-48FB-4D57-95FA-8E4F976B93FB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F6ABA68-728F-44C2-8940-18E1D6B008E4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94EF084B-5A4B-4E86-9EFC-7F4F11C202F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TM10081922</Template>
  <TotalTime>0</TotalTime>
  <Words>280</Words>
  <Application>Microsoft Office PowerPoint</Application>
  <PresentationFormat>Widescreen</PresentationFormat>
  <Paragraphs>67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Century Schoolbook</vt:lpstr>
      <vt:lpstr>Glacial Indifference Bold</vt:lpstr>
      <vt:lpstr>Quire Sans Pro Light</vt:lpstr>
      <vt:lpstr>Tisa Offc Serif Pro</vt:lpstr>
      <vt:lpstr>YAFdJsjyMsM 0</vt:lpstr>
      <vt:lpstr>Office Theme</vt:lpstr>
      <vt:lpstr>Marketing Analytics-  RFM Analysis</vt:lpstr>
      <vt:lpstr>Objective</vt:lpstr>
      <vt:lpstr>Exploratory Data Analysis</vt:lpstr>
      <vt:lpstr>Hierarchical Clustering Segments</vt:lpstr>
      <vt:lpstr>RFM Score Calculation</vt:lpstr>
      <vt:lpstr>Segments To Target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business plan</dc:title>
  <dc:creator>Acer</dc:creator>
  <cp:lastModifiedBy>akshada rane</cp:lastModifiedBy>
  <cp:revision>38</cp:revision>
  <dcterms:created xsi:type="dcterms:W3CDTF">2023-11-17T20:04:24Z</dcterms:created>
  <dcterms:modified xsi:type="dcterms:W3CDTF">2024-05-14T22:37:15Z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